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68" r:id="rId7"/>
    <p:sldMasterId id="2147483780" r:id="rId8"/>
  </p:sldMasterIdLst>
  <p:notesMasterIdLst>
    <p:notesMasterId r:id="rId21"/>
  </p:notesMasterIdLst>
  <p:sldIdLst>
    <p:sldId id="260" r:id="rId9"/>
    <p:sldId id="263" r:id="rId10"/>
    <p:sldId id="261" r:id="rId11"/>
    <p:sldId id="272" r:id="rId12"/>
    <p:sldId id="264" r:id="rId13"/>
    <p:sldId id="271" r:id="rId14"/>
    <p:sldId id="266" r:id="rId15"/>
    <p:sldId id="267" r:id="rId16"/>
    <p:sldId id="273" r:id="rId17"/>
    <p:sldId id="262" r:id="rId18"/>
    <p:sldId id="259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slide" Target="slides/slide12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7EA1E9-EE63-4790-A032-49415E5E9163}" type="doc">
      <dgm:prSet loTypeId="urn:microsoft.com/office/officeart/2005/8/layout/arrow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EA5B28-EB9C-478B-9B08-E3EB12762B05}">
      <dgm:prSet phldrT="[Текст]" custT="1"/>
      <dgm:spPr/>
      <dgm:t>
        <a:bodyPr/>
        <a:lstStyle/>
        <a:p>
          <a:r>
            <a:rPr lang="ru-RU" sz="2000" dirty="0" smtClean="0"/>
            <a:t>Качество естественно-научного и математического образования в крае (результаты участия во </a:t>
          </a:r>
          <a:r>
            <a:rPr lang="ru-RU" sz="2000" dirty="0" err="1" smtClean="0"/>
            <a:t>ВсОШ</a:t>
          </a:r>
          <a:r>
            <a:rPr lang="ru-RU" sz="2000" dirty="0" smtClean="0"/>
            <a:t>)</a:t>
          </a:r>
          <a:endParaRPr lang="ru-RU" sz="2000" dirty="0"/>
        </a:p>
      </dgm:t>
    </dgm:pt>
    <dgm:pt modelId="{923BF2B3-6320-4FAC-A650-E6592AA815AC}" type="parTrans" cxnId="{16FF44F7-99A4-45B2-A2A9-C1A8088A5DF2}">
      <dgm:prSet/>
      <dgm:spPr/>
      <dgm:t>
        <a:bodyPr/>
        <a:lstStyle/>
        <a:p>
          <a:endParaRPr lang="ru-RU"/>
        </a:p>
      </dgm:t>
    </dgm:pt>
    <dgm:pt modelId="{48DC9149-265F-4B9B-A7C1-12BD8A945114}" type="sibTrans" cxnId="{16FF44F7-99A4-45B2-A2A9-C1A8088A5DF2}">
      <dgm:prSet/>
      <dgm:spPr/>
      <dgm:t>
        <a:bodyPr/>
        <a:lstStyle/>
        <a:p>
          <a:endParaRPr lang="ru-RU"/>
        </a:p>
      </dgm:t>
    </dgm:pt>
    <dgm:pt modelId="{C56FB4AC-46A7-4CAD-8993-BBA73BC9E7E0}">
      <dgm:prSet phldrT="[Текст]" custT="1"/>
      <dgm:spPr/>
      <dgm:t>
        <a:bodyPr/>
        <a:lstStyle/>
        <a:p>
          <a:r>
            <a:rPr lang="ru-RU" sz="2000" dirty="0" smtClean="0"/>
            <a:t>Потребности инновационного сектора экономики</a:t>
          </a:r>
          <a:endParaRPr lang="ru-RU" sz="2000" dirty="0"/>
        </a:p>
      </dgm:t>
    </dgm:pt>
    <dgm:pt modelId="{F467DE75-8310-4415-974C-56BF0EF4058C}" type="parTrans" cxnId="{BA3BE825-E42F-48A2-AFF8-7E4B895A2137}">
      <dgm:prSet/>
      <dgm:spPr/>
      <dgm:t>
        <a:bodyPr/>
        <a:lstStyle/>
        <a:p>
          <a:endParaRPr lang="ru-RU"/>
        </a:p>
      </dgm:t>
    </dgm:pt>
    <dgm:pt modelId="{85201E74-E473-455E-9697-AF8E177D5F0C}" type="sibTrans" cxnId="{BA3BE825-E42F-48A2-AFF8-7E4B895A2137}">
      <dgm:prSet/>
      <dgm:spPr/>
      <dgm:t>
        <a:bodyPr/>
        <a:lstStyle/>
        <a:p>
          <a:endParaRPr lang="ru-RU"/>
        </a:p>
      </dgm:t>
    </dgm:pt>
    <dgm:pt modelId="{5359D688-D372-4412-93A5-75E378202689}" type="pres">
      <dgm:prSet presAssocID="{AB7EA1E9-EE63-4790-A032-49415E5E91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8D9809-0233-4E61-89D2-2CE2552D3E56}" type="pres">
      <dgm:prSet presAssocID="{E4EA5B28-EB9C-478B-9B08-E3EB12762B0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C56F7-9A29-4667-BFC6-9C92818D6821}" type="pres">
      <dgm:prSet presAssocID="{C56FB4AC-46A7-4CAD-8993-BBA73BC9E7E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FF44F7-99A4-45B2-A2A9-C1A8088A5DF2}" srcId="{AB7EA1E9-EE63-4790-A032-49415E5E9163}" destId="{E4EA5B28-EB9C-478B-9B08-E3EB12762B05}" srcOrd="0" destOrd="0" parTransId="{923BF2B3-6320-4FAC-A650-E6592AA815AC}" sibTransId="{48DC9149-265F-4B9B-A7C1-12BD8A945114}"/>
    <dgm:cxn modelId="{BA3BE825-E42F-48A2-AFF8-7E4B895A2137}" srcId="{AB7EA1E9-EE63-4790-A032-49415E5E9163}" destId="{C56FB4AC-46A7-4CAD-8993-BBA73BC9E7E0}" srcOrd="1" destOrd="0" parTransId="{F467DE75-8310-4415-974C-56BF0EF4058C}" sibTransId="{85201E74-E473-455E-9697-AF8E177D5F0C}"/>
    <dgm:cxn modelId="{31D15B7B-F0BE-48CD-B1B1-26789B2196E5}" type="presOf" srcId="{C56FB4AC-46A7-4CAD-8993-BBA73BC9E7E0}" destId="{39CC56F7-9A29-4667-BFC6-9C92818D6821}" srcOrd="0" destOrd="0" presId="urn:microsoft.com/office/officeart/2005/8/layout/arrow5"/>
    <dgm:cxn modelId="{109C187D-8608-4680-B282-177A94FD3E39}" type="presOf" srcId="{E4EA5B28-EB9C-478B-9B08-E3EB12762B05}" destId="{CD8D9809-0233-4E61-89D2-2CE2552D3E56}" srcOrd="0" destOrd="0" presId="urn:microsoft.com/office/officeart/2005/8/layout/arrow5"/>
    <dgm:cxn modelId="{7422107A-0C58-44D4-B1DD-AAE0FF5E8DFC}" type="presOf" srcId="{AB7EA1E9-EE63-4790-A032-49415E5E9163}" destId="{5359D688-D372-4412-93A5-75E378202689}" srcOrd="0" destOrd="0" presId="urn:microsoft.com/office/officeart/2005/8/layout/arrow5"/>
    <dgm:cxn modelId="{1D5A437A-0FB2-46BD-A7D0-A72CA7ED465C}" type="presParOf" srcId="{5359D688-D372-4412-93A5-75E378202689}" destId="{CD8D9809-0233-4E61-89D2-2CE2552D3E56}" srcOrd="0" destOrd="0" presId="urn:microsoft.com/office/officeart/2005/8/layout/arrow5"/>
    <dgm:cxn modelId="{BC7187DF-8DB3-4EDE-925D-3C1C4529975E}" type="presParOf" srcId="{5359D688-D372-4412-93A5-75E378202689}" destId="{39CC56F7-9A29-4667-BFC6-9C92818D682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B7F935-9837-447B-A16F-1E72F945546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EF0B38-9A8A-49FA-8520-9A027ADFEA89}" type="pres">
      <dgm:prSet presAssocID="{77B7F935-9837-447B-A16F-1E72F94554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FC2E227-40E4-4391-A512-46450005890A}" type="presOf" srcId="{77B7F935-9837-447B-A16F-1E72F945546B}" destId="{E3EF0B38-9A8A-49FA-8520-9A027ADFEA8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7461FA-ED0B-41D1-A2A6-837C3F5144B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8209F0-E252-49D9-8446-35B2C9764F82}" type="pres">
      <dgm:prSet presAssocID="{A57461FA-ED0B-41D1-A2A6-837C3F5144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0A26DA9-072C-42F7-961F-760427BC46EE}" type="presOf" srcId="{A57461FA-ED0B-41D1-A2A6-837C3F5144BE}" destId="{2D8209F0-E252-49D9-8446-35B2C9764F82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6D0091-FA51-48A0-AABC-05D4FD3A857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31E01C-CDF6-4502-B65C-66220A0C1D5E}" type="pres">
      <dgm:prSet presAssocID="{066D0091-FA51-48A0-AABC-05D4FD3A85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6284ED-BDB1-4FB1-8230-290F212AE97F}" type="pres">
      <dgm:prSet presAssocID="{066D0091-FA51-48A0-AABC-05D4FD3A857B}" presName="cycle" presStyleCnt="0"/>
      <dgm:spPr/>
    </dgm:pt>
  </dgm:ptLst>
  <dgm:cxnLst>
    <dgm:cxn modelId="{A5C2C118-4581-408D-9CCA-3115696234B6}" type="presOf" srcId="{066D0091-FA51-48A0-AABC-05D4FD3A857B}" destId="{8431E01C-CDF6-4502-B65C-66220A0C1D5E}" srcOrd="0" destOrd="0" presId="urn:microsoft.com/office/officeart/2005/8/layout/cycle3"/>
    <dgm:cxn modelId="{D0FBE981-7656-4A50-B414-A3762E1C2E00}" type="presParOf" srcId="{8431E01C-CDF6-4502-B65C-66220A0C1D5E}" destId="{F66284ED-BDB1-4FB1-8230-290F212AE97F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04AEBF-2368-4BAC-84FE-9D3E47BFF208}" type="doc">
      <dgm:prSet loTypeId="urn:microsoft.com/office/officeart/2005/8/layout/defaul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B3C3AB0-4567-41BE-B30B-CAB81261D602}">
      <dgm:prSet phldrT="[Текст]"/>
      <dgm:spPr/>
      <dgm:t>
        <a:bodyPr/>
        <a:lstStyle/>
        <a:p>
          <a:r>
            <a:rPr lang="ru-RU" dirty="0" smtClean="0"/>
            <a:t>Разрыв в качестве образования между сельскими территориями, районными центрами и Красноярском</a:t>
          </a:r>
          <a:endParaRPr lang="ru-RU" dirty="0"/>
        </a:p>
      </dgm:t>
    </dgm:pt>
    <dgm:pt modelId="{074EFB81-B9A4-4F67-9660-3667825B94C9}" type="parTrans" cxnId="{8122E4CC-0775-4F1D-9D45-C344F92FC0C2}">
      <dgm:prSet/>
      <dgm:spPr/>
      <dgm:t>
        <a:bodyPr/>
        <a:lstStyle/>
        <a:p>
          <a:endParaRPr lang="ru-RU"/>
        </a:p>
      </dgm:t>
    </dgm:pt>
    <dgm:pt modelId="{B01AED31-6F6A-483F-8783-C87E26ECDE18}" type="sibTrans" cxnId="{8122E4CC-0775-4F1D-9D45-C344F92FC0C2}">
      <dgm:prSet/>
      <dgm:spPr/>
      <dgm:t>
        <a:bodyPr/>
        <a:lstStyle/>
        <a:p>
          <a:endParaRPr lang="ru-RU"/>
        </a:p>
      </dgm:t>
    </dgm:pt>
    <dgm:pt modelId="{8EFF247E-4464-4BC0-97A8-55F14E2895CA}">
      <dgm:prSet phldrT="[Текст]"/>
      <dgm:spPr/>
      <dgm:t>
        <a:bodyPr/>
        <a:lstStyle/>
        <a:p>
          <a:r>
            <a:rPr lang="ru-RU" dirty="0" smtClean="0"/>
            <a:t>Низкая вовлеченность преподавателей ВУЗов в работу с одаренными школьниками</a:t>
          </a:r>
          <a:endParaRPr lang="ru-RU" dirty="0"/>
        </a:p>
      </dgm:t>
    </dgm:pt>
    <dgm:pt modelId="{A113811A-8C76-4D6C-A382-D8587A08FBCC}" type="parTrans" cxnId="{E528B942-F4CC-4FF7-A2F8-DB8FED1DF454}">
      <dgm:prSet/>
      <dgm:spPr/>
      <dgm:t>
        <a:bodyPr/>
        <a:lstStyle/>
        <a:p>
          <a:endParaRPr lang="ru-RU"/>
        </a:p>
      </dgm:t>
    </dgm:pt>
    <dgm:pt modelId="{C713BFC3-AFCF-4046-AD44-2BBA35FC81CF}" type="sibTrans" cxnId="{E528B942-F4CC-4FF7-A2F8-DB8FED1DF454}">
      <dgm:prSet/>
      <dgm:spPr/>
      <dgm:t>
        <a:bodyPr/>
        <a:lstStyle/>
        <a:p>
          <a:endParaRPr lang="ru-RU"/>
        </a:p>
      </dgm:t>
    </dgm:pt>
    <dgm:pt modelId="{46E49860-763A-45BB-8E1B-E3CBD3803393}">
      <dgm:prSet phldrT="[Текст]"/>
      <dgm:spPr/>
      <dgm:t>
        <a:bodyPr/>
        <a:lstStyle/>
        <a:p>
          <a:r>
            <a:rPr lang="ru-RU" dirty="0" smtClean="0"/>
            <a:t>Разрыв между содержанием образовательных программ школы и уровнем олимпиадных заданий</a:t>
          </a:r>
          <a:endParaRPr lang="ru-RU" dirty="0"/>
        </a:p>
      </dgm:t>
    </dgm:pt>
    <dgm:pt modelId="{3D52A79D-126D-488A-A73C-0AF5BC30546E}" type="parTrans" cxnId="{A32330F4-8E29-4DD0-A38A-622FB4232A2D}">
      <dgm:prSet/>
      <dgm:spPr/>
      <dgm:t>
        <a:bodyPr/>
        <a:lstStyle/>
        <a:p>
          <a:endParaRPr lang="ru-RU"/>
        </a:p>
      </dgm:t>
    </dgm:pt>
    <dgm:pt modelId="{6FBA9846-1FB8-424E-BB4B-B371A7A9B10A}" type="sibTrans" cxnId="{A32330F4-8E29-4DD0-A38A-622FB4232A2D}">
      <dgm:prSet/>
      <dgm:spPr/>
      <dgm:t>
        <a:bodyPr/>
        <a:lstStyle/>
        <a:p>
          <a:endParaRPr lang="ru-RU"/>
        </a:p>
      </dgm:t>
    </dgm:pt>
    <dgm:pt modelId="{947A4FE9-821D-47C8-98D4-98DB88C6F4EB}">
      <dgm:prSet phldrT="[Текст]"/>
      <dgm:spPr/>
      <dgm:t>
        <a:bodyPr/>
        <a:lstStyle/>
        <a:p>
          <a:r>
            <a:rPr lang="ru-RU" dirty="0" smtClean="0"/>
            <a:t>Отсутствие педагогического сопровождения победителей и призеров регионального этапа </a:t>
          </a:r>
          <a:r>
            <a:rPr lang="ru-RU" dirty="0" err="1" smtClean="0"/>
            <a:t>ВсОШ</a:t>
          </a:r>
          <a:r>
            <a:rPr lang="ru-RU" dirty="0" smtClean="0"/>
            <a:t> в течение всего учебного года</a:t>
          </a:r>
          <a:endParaRPr lang="ru-RU" dirty="0"/>
        </a:p>
      </dgm:t>
    </dgm:pt>
    <dgm:pt modelId="{D06B5575-3F36-4CEB-878D-36EBB1970736}" type="parTrans" cxnId="{2CD12C66-CDFC-40FB-B353-F47B06DD1B86}">
      <dgm:prSet/>
      <dgm:spPr/>
      <dgm:t>
        <a:bodyPr/>
        <a:lstStyle/>
        <a:p>
          <a:endParaRPr lang="ru-RU"/>
        </a:p>
      </dgm:t>
    </dgm:pt>
    <dgm:pt modelId="{46E32B25-C1DB-45E6-A96D-24B6B95735ED}" type="sibTrans" cxnId="{2CD12C66-CDFC-40FB-B353-F47B06DD1B86}">
      <dgm:prSet/>
      <dgm:spPr/>
      <dgm:t>
        <a:bodyPr/>
        <a:lstStyle/>
        <a:p>
          <a:endParaRPr lang="ru-RU"/>
        </a:p>
      </dgm:t>
    </dgm:pt>
    <dgm:pt modelId="{46544E9D-FE14-420A-A4EE-C78638041A53}">
      <dgm:prSet/>
      <dgm:spPr/>
      <dgm:t>
        <a:bodyPr/>
        <a:lstStyle/>
        <a:p>
          <a:r>
            <a:rPr lang="ru-RU" dirty="0" smtClean="0"/>
            <a:t>Недостаточный уровень подготовки школьных учителей к работе по подготовке школьников ко </a:t>
          </a:r>
          <a:r>
            <a:rPr lang="ru-RU" dirty="0" err="1" smtClean="0"/>
            <a:t>ВсОШ</a:t>
          </a:r>
          <a:endParaRPr lang="ru-RU" dirty="0"/>
        </a:p>
      </dgm:t>
    </dgm:pt>
    <dgm:pt modelId="{FDBDDCF2-A870-48A5-806F-BF66C6C197B6}" type="parTrans" cxnId="{A4797DC0-3B76-4C7E-A690-920989F8922C}">
      <dgm:prSet/>
      <dgm:spPr/>
      <dgm:t>
        <a:bodyPr/>
        <a:lstStyle/>
        <a:p>
          <a:endParaRPr lang="ru-RU"/>
        </a:p>
      </dgm:t>
    </dgm:pt>
    <dgm:pt modelId="{0CBDF4EA-63B2-4611-ACEB-DCE62A185E37}" type="sibTrans" cxnId="{A4797DC0-3B76-4C7E-A690-920989F8922C}">
      <dgm:prSet/>
      <dgm:spPr/>
      <dgm:t>
        <a:bodyPr/>
        <a:lstStyle/>
        <a:p>
          <a:endParaRPr lang="ru-RU"/>
        </a:p>
      </dgm:t>
    </dgm:pt>
    <dgm:pt modelId="{9A47E988-288F-4415-9246-46995C38C4F7}" type="pres">
      <dgm:prSet presAssocID="{1204AEBF-2368-4BAC-84FE-9D3E47BFF2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1C7F14-EEE0-41E0-9A3D-2D3B8D507834}" type="pres">
      <dgm:prSet presAssocID="{EB3C3AB0-4567-41BE-B30B-CAB81261D602}" presName="node" presStyleLbl="node1" presStyleIdx="0" presStyleCnt="5" custScaleY="132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32DAA-C937-4B59-96F9-8C3F871DA288}" type="pres">
      <dgm:prSet presAssocID="{B01AED31-6F6A-483F-8783-C87E26ECDE18}" presName="sibTrans" presStyleCnt="0"/>
      <dgm:spPr/>
    </dgm:pt>
    <dgm:pt modelId="{B6459A2F-C6A9-4D7B-88F5-CDB0DB07840D}" type="pres">
      <dgm:prSet presAssocID="{8EFF247E-4464-4BC0-97A8-55F14E2895CA}" presName="node" presStyleLbl="node1" presStyleIdx="1" presStyleCnt="5" custScaleY="132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AAF79-E020-43D6-804D-5B0767018BC2}" type="pres">
      <dgm:prSet presAssocID="{C713BFC3-AFCF-4046-AD44-2BBA35FC81CF}" presName="sibTrans" presStyleCnt="0"/>
      <dgm:spPr/>
    </dgm:pt>
    <dgm:pt modelId="{2F11F1C0-B46F-41E0-9CD7-F7916E8F3C46}" type="pres">
      <dgm:prSet presAssocID="{46E49860-763A-45BB-8E1B-E3CBD3803393}" presName="node" presStyleLbl="node1" presStyleIdx="2" presStyleCnt="5" custScaleY="132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41EEE-E856-4786-B86A-01588A7EB9C1}" type="pres">
      <dgm:prSet presAssocID="{6FBA9846-1FB8-424E-BB4B-B371A7A9B10A}" presName="sibTrans" presStyleCnt="0"/>
      <dgm:spPr/>
    </dgm:pt>
    <dgm:pt modelId="{C9E9A01D-8DDA-4F6A-9DCA-9281F1E06375}" type="pres">
      <dgm:prSet presAssocID="{46544E9D-FE14-420A-A4EE-C78638041A53}" presName="node" presStyleLbl="node1" presStyleIdx="3" presStyleCnt="5" custScaleY="134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67462-5E4E-441E-B8DB-9383B8A59935}" type="pres">
      <dgm:prSet presAssocID="{0CBDF4EA-63B2-4611-ACEB-DCE62A185E37}" presName="sibTrans" presStyleCnt="0"/>
      <dgm:spPr/>
    </dgm:pt>
    <dgm:pt modelId="{04B787EE-F16D-4619-B66E-B4E4AEBA1CDC}" type="pres">
      <dgm:prSet presAssocID="{947A4FE9-821D-47C8-98D4-98DB88C6F4EB}" presName="node" presStyleLbl="node1" presStyleIdx="4" presStyleCnt="5" custScaleY="134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E756C5-255F-4E48-8D24-9300547286A7}" type="presOf" srcId="{46E49860-763A-45BB-8E1B-E3CBD3803393}" destId="{2F11F1C0-B46F-41E0-9CD7-F7916E8F3C46}" srcOrd="0" destOrd="0" presId="urn:microsoft.com/office/officeart/2005/8/layout/default"/>
    <dgm:cxn modelId="{8122E4CC-0775-4F1D-9D45-C344F92FC0C2}" srcId="{1204AEBF-2368-4BAC-84FE-9D3E47BFF208}" destId="{EB3C3AB0-4567-41BE-B30B-CAB81261D602}" srcOrd="0" destOrd="0" parTransId="{074EFB81-B9A4-4F67-9660-3667825B94C9}" sibTransId="{B01AED31-6F6A-483F-8783-C87E26ECDE18}"/>
    <dgm:cxn modelId="{373E8B11-DFCA-452B-B6E8-DDB95E4EAB98}" type="presOf" srcId="{EB3C3AB0-4567-41BE-B30B-CAB81261D602}" destId="{891C7F14-EEE0-41E0-9A3D-2D3B8D507834}" srcOrd="0" destOrd="0" presId="urn:microsoft.com/office/officeart/2005/8/layout/default"/>
    <dgm:cxn modelId="{68F772D3-9388-42A6-9ED1-D6AA25683C15}" type="presOf" srcId="{947A4FE9-821D-47C8-98D4-98DB88C6F4EB}" destId="{04B787EE-F16D-4619-B66E-B4E4AEBA1CDC}" srcOrd="0" destOrd="0" presId="urn:microsoft.com/office/officeart/2005/8/layout/default"/>
    <dgm:cxn modelId="{2CD12C66-CDFC-40FB-B353-F47B06DD1B86}" srcId="{1204AEBF-2368-4BAC-84FE-9D3E47BFF208}" destId="{947A4FE9-821D-47C8-98D4-98DB88C6F4EB}" srcOrd="4" destOrd="0" parTransId="{D06B5575-3F36-4CEB-878D-36EBB1970736}" sibTransId="{46E32B25-C1DB-45E6-A96D-24B6B95735ED}"/>
    <dgm:cxn modelId="{A4797DC0-3B76-4C7E-A690-920989F8922C}" srcId="{1204AEBF-2368-4BAC-84FE-9D3E47BFF208}" destId="{46544E9D-FE14-420A-A4EE-C78638041A53}" srcOrd="3" destOrd="0" parTransId="{FDBDDCF2-A870-48A5-806F-BF66C6C197B6}" sibTransId="{0CBDF4EA-63B2-4611-ACEB-DCE62A185E37}"/>
    <dgm:cxn modelId="{7A6A4847-BE0F-4A9D-AA47-B0E760B7D536}" type="presOf" srcId="{8EFF247E-4464-4BC0-97A8-55F14E2895CA}" destId="{B6459A2F-C6A9-4D7B-88F5-CDB0DB07840D}" srcOrd="0" destOrd="0" presId="urn:microsoft.com/office/officeart/2005/8/layout/default"/>
    <dgm:cxn modelId="{31B4EE51-61C7-41E1-91D5-3FD239F017E7}" type="presOf" srcId="{46544E9D-FE14-420A-A4EE-C78638041A53}" destId="{C9E9A01D-8DDA-4F6A-9DCA-9281F1E06375}" srcOrd="0" destOrd="0" presId="urn:microsoft.com/office/officeart/2005/8/layout/default"/>
    <dgm:cxn modelId="{CB5D26CE-9B4A-4212-BF95-EE2B0C88DB86}" type="presOf" srcId="{1204AEBF-2368-4BAC-84FE-9D3E47BFF208}" destId="{9A47E988-288F-4415-9246-46995C38C4F7}" srcOrd="0" destOrd="0" presId="urn:microsoft.com/office/officeart/2005/8/layout/default"/>
    <dgm:cxn modelId="{A32330F4-8E29-4DD0-A38A-622FB4232A2D}" srcId="{1204AEBF-2368-4BAC-84FE-9D3E47BFF208}" destId="{46E49860-763A-45BB-8E1B-E3CBD3803393}" srcOrd="2" destOrd="0" parTransId="{3D52A79D-126D-488A-A73C-0AF5BC30546E}" sibTransId="{6FBA9846-1FB8-424E-BB4B-B371A7A9B10A}"/>
    <dgm:cxn modelId="{E528B942-F4CC-4FF7-A2F8-DB8FED1DF454}" srcId="{1204AEBF-2368-4BAC-84FE-9D3E47BFF208}" destId="{8EFF247E-4464-4BC0-97A8-55F14E2895CA}" srcOrd="1" destOrd="0" parTransId="{A113811A-8C76-4D6C-A382-D8587A08FBCC}" sibTransId="{C713BFC3-AFCF-4046-AD44-2BBA35FC81CF}"/>
    <dgm:cxn modelId="{AAF11E6E-CD8C-48F9-81CC-F4A1C89E652B}" type="presParOf" srcId="{9A47E988-288F-4415-9246-46995C38C4F7}" destId="{891C7F14-EEE0-41E0-9A3D-2D3B8D507834}" srcOrd="0" destOrd="0" presId="urn:microsoft.com/office/officeart/2005/8/layout/default"/>
    <dgm:cxn modelId="{ED1D6936-FE95-4C51-9E8C-991BF93CA5B5}" type="presParOf" srcId="{9A47E988-288F-4415-9246-46995C38C4F7}" destId="{36332DAA-C937-4B59-96F9-8C3F871DA288}" srcOrd="1" destOrd="0" presId="urn:microsoft.com/office/officeart/2005/8/layout/default"/>
    <dgm:cxn modelId="{07609931-6872-449F-B725-20731BAE423B}" type="presParOf" srcId="{9A47E988-288F-4415-9246-46995C38C4F7}" destId="{B6459A2F-C6A9-4D7B-88F5-CDB0DB07840D}" srcOrd="2" destOrd="0" presId="urn:microsoft.com/office/officeart/2005/8/layout/default"/>
    <dgm:cxn modelId="{F2E26EC6-0CF1-4695-B4F7-69996DBDAFB0}" type="presParOf" srcId="{9A47E988-288F-4415-9246-46995C38C4F7}" destId="{721AAF79-E020-43D6-804D-5B0767018BC2}" srcOrd="3" destOrd="0" presId="urn:microsoft.com/office/officeart/2005/8/layout/default"/>
    <dgm:cxn modelId="{2367FAE2-7C7A-42C9-BFB5-48FA23402B1D}" type="presParOf" srcId="{9A47E988-288F-4415-9246-46995C38C4F7}" destId="{2F11F1C0-B46F-41E0-9CD7-F7916E8F3C46}" srcOrd="4" destOrd="0" presId="urn:microsoft.com/office/officeart/2005/8/layout/default"/>
    <dgm:cxn modelId="{8C004F8B-04F3-4E85-B984-94BF9DC364F8}" type="presParOf" srcId="{9A47E988-288F-4415-9246-46995C38C4F7}" destId="{E5941EEE-E856-4786-B86A-01588A7EB9C1}" srcOrd="5" destOrd="0" presId="urn:microsoft.com/office/officeart/2005/8/layout/default"/>
    <dgm:cxn modelId="{8C308D15-E950-4DD9-91EB-36523078D544}" type="presParOf" srcId="{9A47E988-288F-4415-9246-46995C38C4F7}" destId="{C9E9A01D-8DDA-4F6A-9DCA-9281F1E06375}" srcOrd="6" destOrd="0" presId="urn:microsoft.com/office/officeart/2005/8/layout/default"/>
    <dgm:cxn modelId="{F6EE2A7B-A462-452D-8766-613FC3A4258F}" type="presParOf" srcId="{9A47E988-288F-4415-9246-46995C38C4F7}" destId="{E6467462-5E4E-441E-B8DB-9383B8A59935}" srcOrd="7" destOrd="0" presId="urn:microsoft.com/office/officeart/2005/8/layout/default"/>
    <dgm:cxn modelId="{061822E8-67FC-45DF-8097-28B252EDAA30}" type="presParOf" srcId="{9A47E988-288F-4415-9246-46995C38C4F7}" destId="{04B787EE-F16D-4619-B66E-B4E4AEBA1CD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D9809-0233-4E61-89D2-2CE2552D3E56}">
      <dsp:nvSpPr>
        <dsp:cNvPr id="0" name=""/>
        <dsp:cNvSpPr/>
      </dsp:nvSpPr>
      <dsp:spPr>
        <a:xfrm rot="16200000">
          <a:off x="791" y="76052"/>
          <a:ext cx="3911894" cy="391189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Качество естественно-научного и математического образования в крае (результаты участия во </a:t>
          </a:r>
          <a:r>
            <a:rPr lang="ru-RU" sz="2000" kern="1200" dirty="0" err="1" smtClean="0"/>
            <a:t>ВсОШ</a:t>
          </a:r>
          <a:r>
            <a:rPr lang="ru-RU" sz="2000" kern="1200" dirty="0" smtClean="0"/>
            <a:t>)</a:t>
          </a:r>
          <a:endParaRPr lang="ru-RU" sz="2000" kern="1200" dirty="0"/>
        </a:p>
      </dsp:txBody>
      <dsp:txXfrm rot="5400000">
        <a:off x="791" y="1054025"/>
        <a:ext cx="3227313" cy="1955947"/>
      </dsp:txXfrm>
    </dsp:sp>
    <dsp:sp modelId="{39CC56F7-9A29-4667-BFC6-9C92818D6821}">
      <dsp:nvSpPr>
        <dsp:cNvPr id="0" name=""/>
        <dsp:cNvSpPr/>
      </dsp:nvSpPr>
      <dsp:spPr>
        <a:xfrm rot="5400000">
          <a:off x="4114929" y="76052"/>
          <a:ext cx="3911894" cy="391189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Потребности инновационного сектора экономики</a:t>
          </a:r>
          <a:endParaRPr lang="ru-RU" sz="2000" kern="1200" dirty="0"/>
        </a:p>
      </dsp:txBody>
      <dsp:txXfrm rot="-5400000">
        <a:off x="4799510" y="1054026"/>
        <a:ext cx="3227313" cy="1955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C7F14-EEE0-41E0-9A3D-2D3B8D507834}">
      <dsp:nvSpPr>
        <dsp:cNvPr id="0" name=""/>
        <dsp:cNvSpPr/>
      </dsp:nvSpPr>
      <dsp:spPr>
        <a:xfrm>
          <a:off x="0" y="385014"/>
          <a:ext cx="2572056" cy="20398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Разрыв в качестве образования между сельскими территориями, районными центрами и Красноярском</a:t>
          </a:r>
          <a:endParaRPr lang="ru-RU" sz="1800" kern="1200" dirty="0"/>
        </a:p>
      </dsp:txBody>
      <dsp:txXfrm>
        <a:off x="0" y="385014"/>
        <a:ext cx="2572056" cy="2039815"/>
      </dsp:txXfrm>
    </dsp:sp>
    <dsp:sp modelId="{B6459A2F-C6A9-4D7B-88F5-CDB0DB07840D}">
      <dsp:nvSpPr>
        <dsp:cNvPr id="0" name=""/>
        <dsp:cNvSpPr/>
      </dsp:nvSpPr>
      <dsp:spPr>
        <a:xfrm>
          <a:off x="2829261" y="385014"/>
          <a:ext cx="2572056" cy="2039815"/>
        </a:xfrm>
        <a:prstGeom prst="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Низкая вовлеченность преподавателей ВУЗов в работу с одаренными школьниками</a:t>
          </a:r>
          <a:endParaRPr lang="ru-RU" sz="1800" kern="1200" dirty="0"/>
        </a:p>
      </dsp:txBody>
      <dsp:txXfrm>
        <a:off x="2829261" y="385014"/>
        <a:ext cx="2572056" cy="2039815"/>
      </dsp:txXfrm>
    </dsp:sp>
    <dsp:sp modelId="{2F11F1C0-B46F-41E0-9CD7-F7916E8F3C46}">
      <dsp:nvSpPr>
        <dsp:cNvPr id="0" name=""/>
        <dsp:cNvSpPr/>
      </dsp:nvSpPr>
      <dsp:spPr>
        <a:xfrm>
          <a:off x="5658523" y="385014"/>
          <a:ext cx="2572056" cy="2039815"/>
        </a:xfrm>
        <a:prstGeom prst="rect">
          <a:avLst/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60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Разрыв между содержанием образовательных программ школы и уровнем олимпиадных заданий</a:t>
          </a:r>
          <a:endParaRPr lang="ru-RU" sz="1800" kern="1200" dirty="0"/>
        </a:p>
      </dsp:txBody>
      <dsp:txXfrm>
        <a:off x="5658523" y="385014"/>
        <a:ext cx="2572056" cy="2039815"/>
      </dsp:txXfrm>
    </dsp:sp>
    <dsp:sp modelId="{C9E9A01D-8DDA-4F6A-9DCA-9281F1E06375}">
      <dsp:nvSpPr>
        <dsp:cNvPr id="0" name=""/>
        <dsp:cNvSpPr/>
      </dsp:nvSpPr>
      <dsp:spPr>
        <a:xfrm>
          <a:off x="1414630" y="2682036"/>
          <a:ext cx="2572056" cy="2071636"/>
        </a:xfrm>
        <a:prstGeom prst="rect">
          <a:avLst/>
        </a:prstGeom>
        <a:gradFill rotWithShape="0">
          <a:gsLst>
            <a:gs pos="0">
              <a:schemeClr val="accent2">
                <a:hueOff val="3511140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40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40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Недостаточный уровень подготовки школьных учителей к работе по подготовке школьников ко </a:t>
          </a:r>
          <a:r>
            <a:rPr lang="ru-RU" sz="1800" kern="1200" dirty="0" err="1" smtClean="0"/>
            <a:t>ВсОШ</a:t>
          </a:r>
          <a:endParaRPr lang="ru-RU" sz="1800" kern="1200" dirty="0"/>
        </a:p>
      </dsp:txBody>
      <dsp:txXfrm>
        <a:off x="1414630" y="2682036"/>
        <a:ext cx="2572056" cy="2071636"/>
      </dsp:txXfrm>
    </dsp:sp>
    <dsp:sp modelId="{04B787EE-F16D-4619-B66E-B4E4AEBA1CDC}">
      <dsp:nvSpPr>
        <dsp:cNvPr id="0" name=""/>
        <dsp:cNvSpPr/>
      </dsp:nvSpPr>
      <dsp:spPr>
        <a:xfrm>
          <a:off x="4243892" y="2682036"/>
          <a:ext cx="2572056" cy="2071636"/>
        </a:xfrm>
        <a:prstGeom prst="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Отсутствие педагогического сопровождения победителей и призеров регионального этапа </a:t>
          </a:r>
          <a:r>
            <a:rPr lang="ru-RU" sz="1800" kern="1200" dirty="0" err="1" smtClean="0"/>
            <a:t>ВсОШ</a:t>
          </a:r>
          <a:r>
            <a:rPr lang="ru-RU" sz="1800" kern="1200" dirty="0" smtClean="0"/>
            <a:t> в течение всего учебного года</a:t>
          </a:r>
          <a:endParaRPr lang="ru-RU" sz="1800" kern="1200" dirty="0"/>
        </a:p>
      </dsp:txBody>
      <dsp:txXfrm>
        <a:off x="4243892" y="2682036"/>
        <a:ext cx="2572056" cy="2071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94517-3436-43D3-91E5-2BADFCCB7963}" type="datetimeFigureOut">
              <a:rPr lang="ru-RU" smtClean="0"/>
              <a:pPr/>
              <a:t>14/10/15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379CC-5F08-49FB-989B-BCB320AA0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56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BF2383-43DC-4B24-A400-4A54DF0D6724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66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99B4D24-D207-4892-A08C-3595DB531274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76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D45DF2E-3AF6-4BC0-BE26-3E33C2F41225}" type="slidenum">
              <a:rPr lang="ru-RU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51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D1780E-9C2C-4369-BC0A-E6D789EBC9A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9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D1780E-9C2C-4369-BC0A-E6D789EBC9A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39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8B7570B-48EB-4840-A66B-CC4B8EE03493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22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A4D9732-102D-47FC-BF2C-684FA6E85639}" type="slidenum">
              <a:rPr lang="ru-R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2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0647375-A6A1-45F4-B0FB-874334554755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51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A4D9732-102D-47FC-BF2C-684FA6E85639}" type="slidenum">
              <a:rPr 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28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610FF5-0627-402B-BFFA-FAC553E16B2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48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97249E5-C980-477D-AB25-E84CE0434B37}" type="slidenum">
              <a:rPr lang="ru-R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90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A4D9732-102D-47FC-BF2C-684FA6E85639}" type="slidenum">
              <a:rPr lang="ru-RU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2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18AC4-D107-4B8E-868E-FD22EA71B1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945FC-9CA8-43DA-A0DE-01219401AA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2ACD0-11C2-4C24-AD86-0C442E9241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3D980-45D6-4DBA-8980-351EC6314D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1C358-4C65-4290-B083-822BFDE557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ED1A6-52FD-44BC-AA38-96F3D8313C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47C8-5EB4-4D7D-B20E-3F2E73D4E3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94A0-6A7D-460E-B073-E0DACFC952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6AC8-D29F-41AB-8A9C-C4F0C2BFBE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5A661-6BFC-4432-9A12-D0EC838336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AB224-0B2A-4AFB-81D7-5D5E8771B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B5C7-86F0-4D05-9E85-F10C76BDF7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07A54-371F-4C22-8A94-A4C4C8C049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33F60-2369-4ABC-A450-23EAA24C69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9CD3-0BDE-46B2-BB44-51931182D3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09713-17C0-473B-BC59-0EF8D7EF94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7AF3-E949-4B7A-809E-DDC4D2F3D1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A1643-B17A-4A9D-8173-A13ECDC5D4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AEF08-253D-45F1-9B2D-96B5FAF261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5F15-DA35-4B40-BD8B-4225D3F35B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4F2B-DEC9-4BD2-B638-39C6364FCC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D3955-DE39-47CD-835F-C802D95A7A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D266-B34B-4C7D-B3A4-ADCCDC7B14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8739A-6EF0-46F1-BCA3-6D313B6E1C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A5E73-93F0-4F89-AAAE-A148A2BB57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A50C7-9E36-451B-AD19-11E98EE7BE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1D58-23C3-40FD-BBEA-80D6AB2133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12CFF-3989-40FC-BD4B-D41A4F10D0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BA669-2A71-4ED4-8F5C-D9C4E5EDD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B47B-9536-497C-9219-094BEDC200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18AC4-D107-4B8E-868E-FD22EA71B1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945FC-9CA8-43DA-A0DE-01219401AA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D266-B34B-4C7D-B3A4-ADCCDC7B14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8739A-6EF0-46F1-BCA3-6D313B6E1C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2263A-5079-458A-8CA8-F613745B62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553E5-1672-40B8-91A1-F800693BE9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05F5A-09AE-44C0-9240-ECF3D959EF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6F1BE-0B9C-4B28-943C-6D469D2DA2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E5897-E9B3-4370-8FEB-9FB2DE1D99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65A53-3959-4ED4-A860-545110C1F6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E1130-0C41-4DAE-AA93-43ED0C16AA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1A0A0-4949-4EB1-ACDC-2E2E995E2B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5977-30BE-4F14-9AAD-50FE784B3B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291CA-9AEB-446D-91F2-58E7CD25ED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2263A-5079-458A-8CA8-F613745B62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553E5-1672-40B8-91A1-F800693BE9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D30BE-AB46-4773-A0E8-D31E09F473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20F69-A52A-41C1-A988-663A71E6E5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66614-1DE4-41F2-B648-52726F0C84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4157E-C852-4714-8E69-DE45897C1A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2ACD0-11C2-4C24-AD86-0C442E9241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3D980-45D6-4DBA-8980-351EC6314D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1C358-4C65-4290-B083-822BFDE557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ED1A6-52FD-44BC-AA38-96F3D8313C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18AC4-D107-4B8E-868E-FD22EA71B1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945FC-9CA8-43DA-A0DE-01219401AA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D266-B34B-4C7D-B3A4-ADCCDC7B14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8739A-6EF0-46F1-BCA3-6D313B6E1C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2263A-5079-458A-8CA8-F613745B62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553E5-1672-40B8-91A1-F800693BE9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05F5A-09AE-44C0-9240-ECF3D959EF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6F1BE-0B9C-4B28-943C-6D469D2DA2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E5897-E9B3-4370-8FEB-9FB2DE1D99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65A53-3959-4ED4-A860-545110C1F6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E1130-0C41-4DAE-AA93-43ED0C16AA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1A0A0-4949-4EB1-ACDC-2E2E995E2B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05F5A-09AE-44C0-9240-ECF3D959EF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6F1BE-0B9C-4B28-943C-6D469D2DA2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5977-30BE-4F14-9AAD-50FE784B3B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291CA-9AEB-446D-91F2-58E7CD25ED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D30BE-AB46-4773-A0E8-D31E09F473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20F69-A52A-41C1-A988-663A71E6E5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66614-1DE4-41F2-B648-52726F0C84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4157E-C852-4714-8E69-DE45897C1A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2ACD0-11C2-4C24-AD86-0C442E9241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3D980-45D6-4DBA-8980-351EC6314D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1C358-4C65-4290-B083-822BFDE557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ED1A6-52FD-44BC-AA38-96F3D8313C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67E81-242B-4D95-A4E6-20F6C679C2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6CEA-4807-47D4-89BF-9E2B89B755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E691-11D5-47C0-8518-9F69C50E72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9A99-7FFB-4363-A70E-587602974F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BDA8E-C2FC-4113-A6A5-F1A6644A0E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E79FE-CE30-433F-BB91-1C60A5D7CF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690C3-FAFD-4D79-B17B-D7F288B061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801B2-B48A-4650-BBC9-CB84DA09DC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9AC38-553B-4F1A-9E45-08EC36CB65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497DB-1DE3-47B0-B3B6-27A949C550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E5897-E9B3-4370-8FEB-9FB2DE1D99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65A53-3959-4ED4-A860-545110C1F6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411E-7F47-4DE0-9DD2-CEADC0B26E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971D6-5147-45B0-BB16-B6F4E5F772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3FC2B-C96C-436B-AFD0-621CF6136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F1575-A7AB-480D-930D-7B692B0D41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7F4C-B585-4816-A205-C2577D194C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FE290-8652-4F90-AAA8-F4F789A258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C0723-0937-4181-ADDE-D211F0BC89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43783-F311-4D18-B560-6119831904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8A4A3-A9EC-4990-8C2D-3246E01A3D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D539-3E4F-4037-89FC-63283BAA3C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4C0A1-5225-4C29-A1E7-80FE5E5E19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84E36-D20F-48C9-B2D3-3C76574EFA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67E81-242B-4D95-A4E6-20F6C679C2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6CEA-4807-47D4-89BF-9E2B89B755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E691-11D5-47C0-8518-9F69C50E72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9A99-7FFB-4363-A70E-587602974F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BDA8E-C2FC-4113-A6A5-F1A6644A0E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E79FE-CE30-433F-BB91-1C60A5D7CF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690C3-FAFD-4D79-B17B-D7F288B061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801B2-B48A-4650-BBC9-CB84DA09DC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E1130-0C41-4DAE-AA93-43ED0C16AA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1A0A0-4949-4EB1-ACDC-2E2E995E2B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9AC38-553B-4F1A-9E45-08EC36CB65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497DB-1DE3-47B0-B3B6-27A949C550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411E-7F47-4DE0-9DD2-CEADC0B26E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971D6-5147-45B0-BB16-B6F4E5F772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3FC2B-C96C-436B-AFD0-621CF6136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F1575-A7AB-480D-930D-7B692B0D41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7F4C-B585-4816-A205-C2577D194C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FE290-8652-4F90-AAA8-F4F789A258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C0723-0937-4181-ADDE-D211F0BC89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43783-F311-4D18-B560-6119831904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8A4A3-A9EC-4990-8C2D-3246E01A3D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D539-3E4F-4037-89FC-63283BAA3C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4C0A1-5225-4C29-A1E7-80FE5E5E19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84E36-D20F-48C9-B2D3-3C76574EFA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67E81-242B-4D95-A4E6-20F6C679C2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6CEA-4807-47D4-89BF-9E2B89B755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E691-11D5-47C0-8518-9F69C50E72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9A99-7FFB-4363-A70E-587602974F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BDA8E-C2FC-4113-A6A5-F1A6644A0E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E79FE-CE30-433F-BB91-1C60A5D7CF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5977-30BE-4F14-9AAD-50FE784B3B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291CA-9AEB-446D-91F2-58E7CD25ED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690C3-FAFD-4D79-B17B-D7F288B061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801B2-B48A-4650-BBC9-CB84DA09DC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9AC38-553B-4F1A-9E45-08EC36CB65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497DB-1DE3-47B0-B3B6-27A949C550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411E-7F47-4DE0-9DD2-CEADC0B26E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971D6-5147-45B0-BB16-B6F4E5F772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3FC2B-C96C-436B-AFD0-621CF6136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F1575-A7AB-480D-930D-7B692B0D41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7F4C-B585-4816-A205-C2577D194C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FE290-8652-4F90-AAA8-F4F789A258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C0723-0937-4181-ADDE-D211F0BC89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43783-F311-4D18-B560-6119831904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8A4A3-A9EC-4990-8C2D-3246E01A3D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D539-3E4F-4037-89FC-63283BAA3C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4C0A1-5225-4C29-A1E7-80FE5E5E19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84E36-D20F-48C9-B2D3-3C76574EFA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Титул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4763"/>
            <a:ext cx="92440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916238" y="1206500"/>
            <a:ext cx="3843337" cy="2293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5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916238" y="3644900"/>
            <a:ext cx="3843337" cy="160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lnSpc>
                <a:spcPct val="150000"/>
              </a:lnSpc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0629E-A942-45E8-9FA7-5BEDFA620BD6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68100"/>
      </p:ext>
    </p:extLst>
  </p:cSld>
  <p:clrMapOvr>
    <a:masterClrMapping/>
  </p:clrMapOvr>
  <p:transition xmlns:p14="http://schemas.microsoft.com/office/powerpoint/2010/main">
    <p:strips dir="r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59409"/>
      </p:ext>
    </p:extLst>
  </p:cSld>
  <p:clrMapOvr>
    <a:masterClrMapping/>
  </p:clrMapOvr>
  <p:transition xmlns:p14="http://schemas.microsoft.com/office/powerpoint/2010/main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D30BE-AB46-4773-A0E8-D31E09F473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20F69-A52A-41C1-A988-663A71E6E5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36206950"/>
      </p:ext>
    </p:extLst>
  </p:cSld>
  <p:clrMapOvr>
    <a:masterClrMapping/>
  </p:clrMapOvr>
  <p:transition xmlns:p14="http://schemas.microsoft.com/office/powerpoint/2010/main">
    <p:strips dir="r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99202"/>
      </p:ext>
    </p:extLst>
  </p:cSld>
  <p:clrMapOvr>
    <a:masterClrMapping/>
  </p:clrMapOvr>
  <p:transition xmlns:p14="http://schemas.microsoft.com/office/powerpoint/2010/main">
    <p:strips dir="r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803855"/>
      </p:ext>
    </p:extLst>
  </p:cSld>
  <p:clrMapOvr>
    <a:masterClrMapping/>
  </p:clrMapOvr>
  <p:transition xmlns:p14="http://schemas.microsoft.com/office/powerpoint/2010/main">
    <p:strips dir="r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814162"/>
      </p:ext>
    </p:extLst>
  </p:cSld>
  <p:clrMapOvr>
    <a:masterClrMapping/>
  </p:clrMapOvr>
  <p:transition xmlns:p14="http://schemas.microsoft.com/office/powerpoint/2010/main">
    <p:strips dir="r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605172"/>
      </p:ext>
    </p:extLst>
  </p:cSld>
  <p:clrMapOvr>
    <a:masterClrMapping/>
  </p:clrMapOvr>
  <p:transition xmlns:p14="http://schemas.microsoft.com/office/powerpoint/2010/main">
    <p:strips dir="r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9259260"/>
      </p:ext>
    </p:extLst>
  </p:cSld>
  <p:clrMapOvr>
    <a:masterClrMapping/>
  </p:clrMapOvr>
  <p:transition xmlns:p14="http://schemas.microsoft.com/office/powerpoint/2010/main">
    <p:strips dir="r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0258780"/>
      </p:ext>
    </p:extLst>
  </p:cSld>
  <p:clrMapOvr>
    <a:masterClrMapping/>
  </p:clrMapOvr>
  <p:transition xmlns:p14="http://schemas.microsoft.com/office/powerpoint/2010/main">
    <p:strips dir="r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224347"/>
      </p:ext>
    </p:extLst>
  </p:cSld>
  <p:clrMapOvr>
    <a:masterClrMapping/>
  </p:clrMapOvr>
  <p:transition xmlns:p14="http://schemas.microsoft.com/office/powerpoint/2010/main">
    <p:strips dir="r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61576"/>
      </p:ext>
    </p:extLst>
  </p:cSld>
  <p:clrMapOvr>
    <a:masterClrMapping/>
  </p:clrMapOvr>
  <p:transition xmlns:p14="http://schemas.microsoft.com/office/powerpoint/2010/main">
    <p:strips dir="r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16591"/>
      </p:ext>
    </p:extLst>
  </p:cSld>
  <p:clrMapOvr>
    <a:masterClrMapping/>
  </p:clrMapOvr>
  <p:transition xmlns:p14="http://schemas.microsoft.com/office/powerpoint/2010/main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66614-1DE4-41F2-B648-52726F0C84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4157E-C852-4714-8E69-DE45897C1A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10321"/>
      </p:ext>
    </p:extLst>
  </p:cSld>
  <p:clrMapOvr>
    <a:masterClrMapping/>
  </p:clrMapOvr>
  <p:transition xmlns:p14="http://schemas.microsoft.com/office/powerpoint/2010/main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0.xml"/><Relationship Id="rId14" Type="http://schemas.openxmlformats.org/officeDocument/2006/relationships/theme" Target="../theme/theme8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3922F6-C8C5-4AE6-9639-A775D68DF7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23D6FF-BDC1-4EE1-8CA9-5ED439EA0B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607772-3A5D-4B01-9426-4FDE600608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48B308-7A9E-41AB-8A1F-FBF5087ED9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3922F6-C8C5-4AE6-9639-A775D68DF7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23D6FF-BDC1-4EE1-8CA9-5ED439EA0B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3922F6-C8C5-4AE6-9639-A775D68DF7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23D6FF-BDC1-4EE1-8CA9-5ED439EA0B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0C17A3-2B46-4BA1-AE60-76DD1A1172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B476C4-32FB-4225-8A0B-1AA6E70607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0C17A3-2B46-4BA1-AE60-76DD1A1172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B476C4-32FB-4225-8A0B-1AA6E70607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0C17A3-2B46-4BA1-AE60-76DD1A1172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B476C4-32FB-4225-8A0B-1AA6E70607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 userDrawn="1"/>
        </p:nvGrpSpPr>
        <p:grpSpPr bwMode="auto">
          <a:xfrm>
            <a:off x="0" y="0"/>
            <a:ext cx="9144000" cy="806450"/>
            <a:chOff x="0" y="0"/>
            <a:chExt cx="5760" cy="508"/>
          </a:xfrm>
        </p:grpSpPr>
        <p:sp>
          <p:nvSpPr>
            <p:cNvPr id="50179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5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>
                  <a:solidFill>
                    <a:srgbClr val="FFFFFF"/>
                  </a:solidFill>
                  <a:latin typeface="Times New Roman" pitchFamily="18" charset="0"/>
                </a:rPr>
                <a:t>Министерство образования и науки Красноярского края</a:t>
              </a: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 userDrawn="1"/>
          </p:nvPicPr>
          <p:blipFill>
            <a:blip r:embed="rId15" cstate="print">
              <a:clrChange>
                <a:clrFrom>
                  <a:srgbClr val="EE3F21"/>
                </a:clrFrom>
                <a:clrTo>
                  <a:srgbClr val="EE3F2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16" t="5382" r="54492" b="75366"/>
            <a:stretch>
              <a:fillRect/>
            </a:stretch>
          </p:blipFill>
          <p:spPr bwMode="auto">
            <a:xfrm>
              <a:off x="116" y="46"/>
              <a:ext cx="411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887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ransition xmlns:p14="http://schemas.microsoft.com/office/powerpoint/2010/main">
    <p:strips dir="ru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5" Type="http://schemas.openxmlformats.org/officeDocument/2006/relationships/hyperlink" Target="mailto:a.d.abakumov@gmail.com" TargetMode="External"/><Relationship Id="rId6" Type="http://schemas.openxmlformats.org/officeDocument/2006/relationships/hyperlink" Target="http://www.cosmoschool.r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image" Target="../media/image4.png"/><Relationship Id="rId10" Type="http://schemas.openxmlformats.org/officeDocument/2006/relationships/image" Target="../media/image7.emf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4.xml"/><Relationship Id="rId12" Type="http://schemas.openxmlformats.org/officeDocument/2006/relationships/diagramQuickStyle" Target="../diagrams/quickStyle4.xml"/><Relationship Id="rId13" Type="http://schemas.openxmlformats.org/officeDocument/2006/relationships/diagramColors" Target="../diagrams/colors4.xml"/><Relationship Id="rId14" Type="http://schemas.microsoft.com/office/2007/relationships/diagramDrawing" Target="../diagrams/drawing4.xml"/><Relationship Id="rId15" Type="http://schemas.openxmlformats.org/officeDocument/2006/relationships/diagramData" Target="../diagrams/data5.xml"/><Relationship Id="rId16" Type="http://schemas.openxmlformats.org/officeDocument/2006/relationships/diagramLayout" Target="../diagrams/layout5.xml"/><Relationship Id="rId17" Type="http://schemas.openxmlformats.org/officeDocument/2006/relationships/diagramQuickStyle" Target="../diagrams/quickStyle5.xml"/><Relationship Id="rId18" Type="http://schemas.openxmlformats.org/officeDocument/2006/relationships/diagramColors" Target="../diagrams/colors5.xml"/><Relationship Id="rId19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Relationship Id="rId4" Type="http://schemas.openxmlformats.org/officeDocument/2006/relationships/image" Target="../media/image4.png"/><Relationship Id="rId5" Type="http://schemas.openxmlformats.org/officeDocument/2006/relationships/diagramData" Target="../diagrams/data3.xml"/><Relationship Id="rId6" Type="http://schemas.openxmlformats.org/officeDocument/2006/relationships/diagramLayout" Target="../diagrams/layout3.xml"/><Relationship Id="rId7" Type="http://schemas.openxmlformats.org/officeDocument/2006/relationships/diagramQuickStyle" Target="../diagrams/quickStyle3.xml"/><Relationship Id="rId8" Type="http://schemas.openxmlformats.org/officeDocument/2006/relationships/diagramColors" Target="../diagrams/colors3.xml"/><Relationship Id="rId9" Type="http://schemas.microsoft.com/office/2007/relationships/diagramDrawing" Target="../diagrams/drawing3.xml"/><Relationship Id="rId10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 contrast="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ШК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290"/>
            <a:ext cx="12144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6072206"/>
            <a:ext cx="8429684" cy="495288"/>
          </a:xfrm>
        </p:spPr>
        <p:txBody>
          <a:bodyPr lIns="9000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spc="6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Romul" pitchFamily="82" charset="0"/>
              </a:rPr>
              <a:t>ПРОСТРАНСТВО ВОЗМОЖНОСТЕЙ</a:t>
            </a:r>
            <a:endParaRPr lang="ru-RU" sz="2400" spc="600" dirty="0">
              <a:solidFill>
                <a:schemeClr val="accent5">
                  <a:lumMod val="20000"/>
                  <a:lumOff val="80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latin typeface="Romul" pitchFamily="8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3714752"/>
            <a:ext cx="8001056" cy="1357322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ru-RU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4BACC6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lticaC" pitchFamily="82" charset="0"/>
              <a:cs typeface="Arial" charset="0"/>
            </a:endParaRPr>
          </a:p>
        </p:txBody>
      </p:sp>
      <p:sp>
        <p:nvSpPr>
          <p:cNvPr id="3078" name="Прямоугольник 7"/>
          <p:cNvSpPr>
            <a:spLocks noChangeArrowheads="1"/>
          </p:cNvSpPr>
          <p:nvPr/>
        </p:nvSpPr>
        <p:spPr bwMode="auto">
          <a:xfrm>
            <a:off x="3286125" y="5072063"/>
            <a:ext cx="52863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white"/>
                </a:solidFill>
                <a:cs typeface="Arial" charset="0"/>
              </a:rPr>
              <a:t>Абакумов Андрей Дмитриевич,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white"/>
                </a:solidFill>
                <a:cs typeface="Arial" charset="0"/>
              </a:rPr>
              <a:t>К.п.н., заместитель директора по развитию,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white"/>
                </a:solidFill>
                <a:latin typeface="BalticaC"/>
                <a:cs typeface="Arial" charset="0"/>
              </a:rPr>
              <a:t>Шошина Евгения Викторовна,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white"/>
                </a:solidFill>
                <a:latin typeface="BalticaC"/>
                <a:cs typeface="Arial" charset="0"/>
              </a:rPr>
              <a:t>методист,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white"/>
                </a:solidFill>
                <a:cs typeface="Arial" charset="0"/>
              </a:rPr>
              <a:t>КГОАУ «Школа космонавтики»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1400" smtClean="0">
              <a:solidFill>
                <a:prstClr val="white"/>
              </a:solidFill>
              <a:latin typeface="BalticaC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white"/>
              </a:solidFill>
              <a:latin typeface="BalticaC"/>
              <a:cs typeface="Arial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8"/>
            <a:ext cx="7772400" cy="50006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pc="300" dirty="0" smtClean="0">
                <a:ln w="317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alticaC" pitchFamily="82" charset="0"/>
              </a:rPr>
              <a:t>Проект </a:t>
            </a:r>
            <a:r>
              <a:rPr lang="ru-RU" sz="3200" spc="300" dirty="0">
                <a:ln w="317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alticaC" pitchFamily="82" charset="0"/>
              </a:rPr>
              <a:t>дистанционного сопровождения победителей и призеров регионального этапа Всероссийской олимпиады школьников</a:t>
            </a:r>
            <a:r>
              <a:rPr lang="ru-RU" sz="3200" spc="300" dirty="0" smtClean="0">
                <a:ln w="317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alticaC" pitchFamily="82" charset="0"/>
              </a:rPr>
              <a:t/>
            </a:r>
            <a:br>
              <a:rPr lang="ru-RU" sz="3200" spc="300" dirty="0" smtClean="0">
                <a:ln w="317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alticaC" pitchFamily="82" charset="0"/>
              </a:rPr>
            </a:br>
            <a:r>
              <a:rPr lang="ru-RU" sz="3200" spc="300" dirty="0" smtClean="0">
                <a:ln w="317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alticaC" pitchFamily="82" charset="0"/>
              </a:rPr>
              <a:t/>
            </a:r>
            <a:br>
              <a:rPr lang="ru-RU" sz="3200" spc="300" dirty="0" smtClean="0">
                <a:ln w="317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alticaC" pitchFamily="82" charset="0"/>
              </a:rPr>
            </a:br>
            <a:endParaRPr lang="ru-RU" sz="3200" spc="300" dirty="0">
              <a:ln w="317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BalticaC" pitchFamily="8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57375" y="142875"/>
            <a:ext cx="6829425" cy="10001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Этапы реализации</a:t>
            </a:r>
            <a:endParaRPr lang="ru-RU" sz="2800" b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77" name="Рисунок 4" descr="ШК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76225"/>
            <a:ext cx="12144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spcBef>
                <a:spcPts val="12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ru-RU" sz="2000" b="1" dirty="0" smtClean="0"/>
              <a:t>15.09-30.11. </a:t>
            </a:r>
            <a:r>
              <a:rPr lang="ru-RU" sz="2000" b="1" dirty="0"/>
              <a:t>2015 г</a:t>
            </a:r>
            <a:r>
              <a:rPr lang="ru-RU" sz="2000" b="1" dirty="0" smtClean="0"/>
              <a:t>.; 10.02.-31.03.2016 </a:t>
            </a:r>
            <a:r>
              <a:rPr lang="ru-RU" sz="2000" b="1" dirty="0"/>
              <a:t>г</a:t>
            </a:r>
            <a:r>
              <a:rPr lang="ru-RU" sz="2000" b="1" dirty="0" smtClean="0"/>
              <a:t>.</a:t>
            </a:r>
            <a:r>
              <a:rPr lang="ru-RU" sz="2000" dirty="0" smtClean="0"/>
              <a:t>: </a:t>
            </a:r>
            <a:r>
              <a:rPr lang="ru-RU" sz="2000" dirty="0"/>
              <a:t>сопровождение </a:t>
            </a:r>
            <a:r>
              <a:rPr lang="ru-RU" sz="2000" dirty="0" smtClean="0"/>
              <a:t>по </a:t>
            </a:r>
            <a:r>
              <a:rPr lang="ru-RU" sz="2000" dirty="0"/>
              <a:t>5 предметам (математика, информатика и ИКТ, физика, биология, химия</a:t>
            </a:r>
            <a:r>
              <a:rPr lang="ru-RU" sz="2000" dirty="0" smtClean="0"/>
              <a:t>).</a:t>
            </a:r>
            <a:endParaRPr lang="ru-RU" sz="2000" dirty="0"/>
          </a:p>
          <a:p>
            <a:pPr marL="514350" lvl="0" indent="-514350">
              <a:spcBef>
                <a:spcPts val="12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ru-RU" sz="2000" b="1" dirty="0"/>
              <a:t>15.09-30.11. 201</a:t>
            </a:r>
            <a:r>
              <a:rPr lang="en-US" sz="2000" b="1" dirty="0"/>
              <a:t>6</a:t>
            </a:r>
            <a:r>
              <a:rPr lang="ru-RU" sz="2000" b="1" dirty="0"/>
              <a:t> г.; 10.02.-31.03.201</a:t>
            </a:r>
            <a:r>
              <a:rPr lang="en-US" sz="2000" b="1" dirty="0"/>
              <a:t>7</a:t>
            </a:r>
            <a:r>
              <a:rPr lang="ru-RU" sz="2000" b="1" dirty="0"/>
              <a:t> г.: </a:t>
            </a:r>
            <a:r>
              <a:rPr lang="ru-RU" sz="2000" dirty="0"/>
              <a:t>сопровождение по </a:t>
            </a:r>
            <a:r>
              <a:rPr lang="en-US" sz="2000" dirty="0" smtClean="0"/>
              <a:t>12 </a:t>
            </a:r>
            <a:r>
              <a:rPr lang="ru-RU" sz="2000" dirty="0" smtClean="0"/>
              <a:t>предметам (</a:t>
            </a:r>
            <a:r>
              <a:rPr lang="ru-RU" sz="2000" dirty="0"/>
              <a:t>математика, информатика и ИКТ, физика, биология, химия, русский язык, английский язык, география, право, обществознание, экология, экономика).</a:t>
            </a:r>
          </a:p>
          <a:p>
            <a:pPr marL="514350" lvl="0" indent="-514350">
              <a:spcBef>
                <a:spcPts val="12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ru-RU" sz="2000" b="1" dirty="0"/>
              <a:t>15.09-30.11. 201</a:t>
            </a:r>
            <a:r>
              <a:rPr lang="en-US" sz="2000" b="1" dirty="0"/>
              <a:t>7</a:t>
            </a:r>
            <a:r>
              <a:rPr lang="ru-RU" sz="2000" b="1" dirty="0"/>
              <a:t> г.; 10.02.-31.03.201</a:t>
            </a:r>
            <a:r>
              <a:rPr lang="en-US" sz="2000" b="1" dirty="0"/>
              <a:t>8</a:t>
            </a:r>
            <a:r>
              <a:rPr lang="ru-RU" sz="2000" b="1" dirty="0"/>
              <a:t> г.:</a:t>
            </a:r>
            <a:r>
              <a:rPr lang="ru-RU" sz="2000" dirty="0"/>
              <a:t> </a:t>
            </a:r>
            <a:r>
              <a:rPr lang="ru-RU" sz="2000" dirty="0" smtClean="0"/>
              <a:t>сопровождение</a:t>
            </a:r>
            <a:r>
              <a:rPr lang="en-US" sz="2000" dirty="0" smtClean="0"/>
              <a:t> </a:t>
            </a:r>
            <a:r>
              <a:rPr lang="ru-RU" sz="2000" dirty="0" smtClean="0"/>
              <a:t>по </a:t>
            </a:r>
            <a:r>
              <a:rPr lang="ru-RU" sz="2000" dirty="0"/>
              <a:t>всем предметам кроме технологии и физической культуры.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57375" y="142875"/>
            <a:ext cx="6829425" cy="10001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</a:t>
            </a:r>
            <a:endParaRPr lang="ru-RU" sz="2800" b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315" name="Рисунок 4" descr="ШК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76225"/>
            <a:ext cx="12144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уна5 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1643050"/>
            <a:ext cx="5572164" cy="4179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42875"/>
            <a:ext cx="6248722" cy="10001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Контакты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1987" name="Text Box 11"/>
          <p:cNvSpPr txBox="1">
            <a:spLocks noChangeArrowheads="1"/>
          </p:cNvSpPr>
          <p:nvPr/>
        </p:nvSpPr>
        <p:spPr bwMode="auto">
          <a:xfrm>
            <a:off x="3543300" y="3808413"/>
            <a:ext cx="2397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41988" name="Рисунок 4" descr="ШК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42875"/>
            <a:ext cx="12144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755576" y="1484785"/>
            <a:ext cx="7797552" cy="5184576"/>
          </a:xfrm>
        </p:spPr>
        <p:txBody>
          <a:bodyPr anchor="ctr">
            <a:normAutofit fontScale="700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3800" dirty="0" smtClean="0"/>
              <a:t>Андрей </a:t>
            </a:r>
            <a:r>
              <a:rPr lang="ru-RU" sz="3800" dirty="0"/>
              <a:t>Дмитриевич Абакумов 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dirty="0" smtClean="0"/>
              <a:t>Руководитель программы, </a:t>
            </a:r>
            <a:r>
              <a:rPr lang="ru-RU" sz="2400" dirty="0" err="1" smtClean="0"/>
              <a:t>к.п.н</a:t>
            </a:r>
            <a:r>
              <a:rPr lang="ru-RU" sz="2400" dirty="0" smtClean="0"/>
              <a:t>.,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dirty="0" smtClean="0"/>
              <a:t>заместитель </a:t>
            </a:r>
            <a:r>
              <a:rPr lang="ru-RU" sz="2400" dirty="0"/>
              <a:t>директора по </a:t>
            </a:r>
            <a:r>
              <a:rPr lang="ru-RU" sz="2400" dirty="0" smtClean="0"/>
              <a:t>развитию, </a:t>
            </a:r>
            <a:endParaRPr lang="en-US" sz="2400" dirty="0" smtClean="0"/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3800" dirty="0" smtClean="0"/>
              <a:t>Шошина Евгения Викторовна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dirty="0" smtClean="0"/>
              <a:t>методист</a:t>
            </a:r>
            <a:endParaRPr lang="ru-RU" sz="3100" dirty="0" smtClean="0"/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dirty="0" smtClean="0"/>
              <a:t>КГОАУ «Школа космонавтики»</a:t>
            </a:r>
            <a:endParaRPr lang="ru-RU" sz="3600" dirty="0"/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u="sng" dirty="0">
                <a:hlinkClick r:id="rId5"/>
              </a:rPr>
              <a:t>a.d.abakumov@gmail.com</a:t>
            </a:r>
            <a:r>
              <a:rPr lang="en-US" u="sng" dirty="0"/>
              <a:t> </a:t>
            </a:r>
            <a:endParaRPr lang="ru-RU" u="sng" dirty="0"/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dirty="0" smtClean="0"/>
              <a:t>8(391)219-55-60 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u="sng" dirty="0" smtClean="0">
                <a:hlinkClick r:id="rId6"/>
              </a:rPr>
              <a:t>www.cosmoschool.ru</a:t>
            </a:r>
            <a:endParaRPr lang="ru-RU" u="sng" dirty="0" smtClean="0"/>
          </a:p>
          <a:p>
            <a:pPr marL="363538" indent="-363538">
              <a:spcBef>
                <a:spcPct val="0"/>
              </a:spcBef>
              <a:spcAft>
                <a:spcPts val="1200"/>
              </a:spcAft>
              <a:buSzPct val="120000"/>
              <a:buFont typeface="Arial" charset="0"/>
              <a:buNone/>
            </a:pPr>
            <a:endParaRPr lang="ru-RU" dirty="0" smtClean="0">
              <a:latin typeface="BalticaC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73050"/>
            <a:ext cx="4633681" cy="643792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Актуальность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63538" indent="-363538">
              <a:buFont typeface="Wingdings" pitchFamily="2" charset="2"/>
              <a:buNone/>
            </a:pPr>
            <a:endParaRPr lang="en-US" i="1" dirty="0" smtClean="0"/>
          </a:p>
          <a:p>
            <a:pPr marL="363538" indent="-363538">
              <a:buFont typeface="Wingdings" pitchFamily="2" charset="2"/>
              <a:buNone/>
            </a:pPr>
            <a:r>
              <a:rPr lang="ru-RU" i="1" dirty="0" smtClean="0"/>
              <a:t>    </a:t>
            </a:r>
            <a:endParaRPr lang="ru-RU" dirty="0" smtClean="0">
              <a:latin typeface="BalticaC"/>
              <a:cs typeface="Times New Roman" pitchFamily="18" charset="0"/>
            </a:endParaRPr>
          </a:p>
        </p:txBody>
      </p:sp>
      <p:sp>
        <p:nvSpPr>
          <p:cNvPr id="41987" name="Text Box 11"/>
          <p:cNvSpPr txBox="1">
            <a:spLocks noChangeArrowheads="1"/>
          </p:cNvSpPr>
          <p:nvPr/>
        </p:nvSpPr>
        <p:spPr bwMode="auto">
          <a:xfrm>
            <a:off x="3543300" y="3808413"/>
            <a:ext cx="2397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41988" name="Рисунок 4" descr="ШК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76225"/>
            <a:ext cx="12144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Прямоугольник 7"/>
          <p:cNvSpPr>
            <a:spLocks noChangeArrowheads="1"/>
          </p:cNvSpPr>
          <p:nvPr/>
        </p:nvSpPr>
        <p:spPr bwMode="auto">
          <a:xfrm>
            <a:off x="285750" y="1357313"/>
            <a:ext cx="8715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643896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33647640"/>
              </p:ext>
            </p:extLst>
          </p:nvPr>
        </p:nvGraphicFramePr>
        <p:xfrm>
          <a:off x="629629" y="1706022"/>
          <a:ext cx="802761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551721"/>
              </p:ext>
            </p:extLst>
          </p:nvPr>
        </p:nvGraphicFramePr>
        <p:xfrm>
          <a:off x="457200" y="1500174"/>
          <a:ext cx="82296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57375" y="142875"/>
            <a:ext cx="7143750" cy="10001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Результаты заключительных этапов </a:t>
            </a:r>
            <a:r>
              <a:rPr lang="ru-RU" sz="2800" b="1" dirty="0" err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ВсОШ</a:t>
            </a:r>
            <a:r>
              <a:rPr lang="ru-RU" sz="2800" b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2011-2012-2013-2014-2015 </a:t>
            </a:r>
            <a:r>
              <a:rPr lang="ru-RU" sz="2800" b="1" dirty="0" err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уч.гг</a:t>
            </a:r>
            <a:r>
              <a:rPr lang="ru-RU" sz="2800" b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  <p:pic>
        <p:nvPicPr>
          <p:cNvPr id="11268" name="Рисунок 4" descr="ШК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8" y="276225"/>
            <a:ext cx="12144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/>
          <a:srcRect t="5755"/>
          <a:stretch/>
        </p:blipFill>
        <p:spPr>
          <a:xfrm>
            <a:off x="107504" y="1500174"/>
            <a:ext cx="9001000" cy="4737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57375" y="142875"/>
            <a:ext cx="6829425" cy="10001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Дефициты</a:t>
            </a:r>
          </a:p>
        </p:txBody>
      </p:sp>
      <p:pic>
        <p:nvPicPr>
          <p:cNvPr id="52227" name="Рисунок 4" descr="ШК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76225"/>
            <a:ext cx="12144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8253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9562316"/>
              </p:ext>
            </p:extLst>
          </p:nvPr>
        </p:nvGraphicFramePr>
        <p:xfrm>
          <a:off x="357188" y="1340768"/>
          <a:ext cx="796871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9048693"/>
              </p:ext>
            </p:extLst>
          </p:nvPr>
        </p:nvGraphicFramePr>
        <p:xfrm>
          <a:off x="556232" y="1483643"/>
          <a:ext cx="8230580" cy="513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57375" y="142875"/>
            <a:ext cx="6829425" cy="100012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Участники проекта</a:t>
            </a:r>
            <a:endParaRPr lang="ru-RU" sz="2800" b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0180" name="Рисунок 4" descr="ШК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76225"/>
            <a:ext cx="12144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8"/>
          </a:xfrm>
        </p:spPr>
        <p:txBody>
          <a:bodyPr/>
          <a:lstStyle/>
          <a:p>
            <a:r>
              <a:rPr lang="ru-RU" dirty="0" smtClean="0"/>
              <a:t>Обучающиеся </a:t>
            </a:r>
            <a:r>
              <a:rPr lang="ru-RU" dirty="0"/>
              <a:t>10-х классов </a:t>
            </a:r>
            <a:r>
              <a:rPr lang="ru-RU" dirty="0" smtClean="0"/>
              <a:t>– лидеры рейтинга </a:t>
            </a:r>
            <a:r>
              <a:rPr lang="ru-RU" dirty="0"/>
              <a:t>по результатам регионального этапа </a:t>
            </a:r>
            <a:r>
              <a:rPr lang="ru-RU" dirty="0" err="1"/>
              <a:t>ВсОШ</a:t>
            </a:r>
            <a:r>
              <a:rPr lang="ru-RU" dirty="0"/>
              <a:t> </a:t>
            </a:r>
            <a:r>
              <a:rPr lang="ru-RU" dirty="0" smtClean="0"/>
              <a:t>предыдущего уч. года</a:t>
            </a:r>
          </a:p>
          <a:p>
            <a:r>
              <a:rPr lang="ru-RU" dirty="0" smtClean="0"/>
              <a:t>Преподаватели </a:t>
            </a:r>
            <a:r>
              <a:rPr lang="ru-RU" dirty="0"/>
              <a:t>из состава предметно-методических комиссий регионального этапа </a:t>
            </a:r>
            <a:r>
              <a:rPr lang="ru-RU" dirty="0" err="1" smtClean="0"/>
              <a:t>ВсОШ</a:t>
            </a:r>
            <a:endParaRPr lang="ru-RU" dirty="0" smtClean="0"/>
          </a:p>
          <a:p>
            <a:r>
              <a:rPr lang="ru-RU" dirty="0" smtClean="0"/>
              <a:t>Координатор проекта – КГОАУ «Школа космонавтики»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6929486" cy="55155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Цель и задачи</a:t>
            </a:r>
            <a:endParaRPr lang="ru-RU" sz="2400" b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2227" name="Рисунок 4" descr="ШК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76225"/>
            <a:ext cx="12144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700809"/>
            <a:ext cx="8352928" cy="475252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Цель:</a:t>
            </a:r>
            <a:r>
              <a:rPr lang="ru-RU" sz="2000" dirty="0"/>
              <a:t> обеспечить дистанционное сопровождение 50 победителям и призерам регионального этапа </a:t>
            </a:r>
            <a:r>
              <a:rPr lang="ru-RU" sz="2000" dirty="0" err="1"/>
              <a:t>ВсОШ</a:t>
            </a:r>
            <a:r>
              <a:rPr lang="ru-RU" sz="2000" dirty="0"/>
              <a:t> по математике, информатике и ИКТ, физике, биологии и химии.</a:t>
            </a:r>
          </a:p>
          <a:p>
            <a:pPr marL="0" indent="0">
              <a:buNone/>
            </a:pPr>
            <a:r>
              <a:rPr lang="ru-RU" sz="2000" b="1" dirty="0"/>
              <a:t>Задачи:</a:t>
            </a:r>
            <a:endParaRPr lang="ru-RU" sz="2000" dirty="0"/>
          </a:p>
          <a:p>
            <a:pPr marL="457200" lvl="0" indent="-457200">
              <a:buFont typeface="+mj-lt"/>
              <a:buAutoNum type="arabicParenR"/>
            </a:pPr>
            <a:r>
              <a:rPr lang="ru-RU" sz="2000" dirty="0"/>
              <a:t>разработать программы и УМК по 5 предметам: “математика”, “информатика и ИКТ”, “физика”, “биология” и “химия”.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/>
              <a:t>привлечь к образовательному процессу членов предметно-методических комиссий, лучших преподавателей ВУЗов и экспертов для подготовки одаренных детей к достижению высоких результатов в заключительном этапе </a:t>
            </a:r>
            <a:r>
              <a:rPr lang="ru-RU" sz="2000" dirty="0" err="1"/>
              <a:t>ВсОШ</a:t>
            </a:r>
            <a:r>
              <a:rPr lang="ru-RU" sz="2000" dirty="0"/>
              <a:t> и обеспечить их качественное взаимодействие;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/>
              <a:t>обеспечить соответствующую информационную инфраструктуру;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/>
              <a:t>обеспечить контроль качества предоставляемых услуг.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273050"/>
            <a:ext cx="6858048" cy="7984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</a:rPr>
              <a:t>Формы проведения занятий</a:t>
            </a:r>
            <a:endParaRPr lang="ru-RU" sz="2400" b="1" dirty="0" smtClean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SzPct val="120000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alticaC" pitchFamily="82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SzPct val="12000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alticaC" pitchFamily="82" charset="0"/>
                <a:cs typeface="Times New Roman" pitchFamily="18" charset="0"/>
              </a:rPr>
              <a:t> </a:t>
            </a: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  <a:latin typeface="BalticaC" pitchFamily="82" charset="0"/>
              <a:cs typeface="Times New Roman" pitchFamily="18" charset="0"/>
            </a:endParaRPr>
          </a:p>
        </p:txBody>
      </p:sp>
      <p:sp>
        <p:nvSpPr>
          <p:cNvPr id="66563" name="Text Box 11"/>
          <p:cNvSpPr txBox="1">
            <a:spLocks noChangeArrowheads="1"/>
          </p:cNvSpPr>
          <p:nvPr/>
        </p:nvSpPr>
        <p:spPr bwMode="auto">
          <a:xfrm>
            <a:off x="3543300" y="3808413"/>
            <a:ext cx="2397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66564" name="Рисунок 4" descr="ШК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76225"/>
            <a:ext cx="12144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2427188"/>
            <a:ext cx="793122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fontAlgn="base" hangingPunc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ru-RU" sz="2400" dirty="0"/>
              <a:t>работа в малых группах с </a:t>
            </a:r>
            <a:r>
              <a:rPr lang="ru-RU" sz="2400" dirty="0" smtClean="0"/>
              <a:t>использованием технологии проведения </a:t>
            </a:r>
            <a:r>
              <a:rPr lang="ru-RU" sz="2400" dirty="0" err="1" smtClean="0"/>
              <a:t>вебинаров</a:t>
            </a:r>
            <a:endParaRPr lang="ru-RU" sz="2400" dirty="0"/>
          </a:p>
          <a:p>
            <a:pPr marL="514350" indent="-514350" eaLnBrk="0" fontAlgn="base" hangingPunc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ru-RU" sz="2400" dirty="0"/>
              <a:t>индивидуальные консультации по результатам реализации индивидуальных образовательных </a:t>
            </a:r>
            <a:r>
              <a:rPr lang="ru-RU" sz="2400" dirty="0" smtClean="0"/>
              <a:t>маршрутов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357188" y="1500188"/>
            <a:ext cx="8501062" cy="5143500"/>
          </a:xfrm>
        </p:spPr>
        <p:txBody>
          <a:bodyPr/>
          <a:lstStyle/>
          <a:p>
            <a:pPr lvl="0"/>
            <a:r>
              <a:rPr lang="ru-RU" sz="2400" dirty="0"/>
              <a:t>интерактивность;</a:t>
            </a:r>
          </a:p>
          <a:p>
            <a:pPr lvl="0"/>
            <a:r>
              <a:rPr lang="ru-RU" sz="2400" dirty="0"/>
              <a:t>доступность;</a:t>
            </a:r>
          </a:p>
          <a:p>
            <a:pPr lvl="0"/>
            <a:r>
              <a:rPr lang="ru-RU" sz="2400" dirty="0"/>
              <a:t>независимость от места нахождения;</a:t>
            </a:r>
          </a:p>
          <a:p>
            <a:pPr lvl="0"/>
            <a:r>
              <a:rPr lang="ru-RU" sz="2400" dirty="0"/>
              <a:t>возможность организации непосредственного взаимодействия учитель-ученик;</a:t>
            </a:r>
          </a:p>
          <a:p>
            <a:pPr lvl="0"/>
            <a:r>
              <a:rPr lang="ru-RU" sz="2400" dirty="0"/>
              <a:t>возможность записи лекций и демонстрации материалов.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57375" y="142875"/>
            <a:ext cx="6829425" cy="10001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Преимущества проведения занятий в форме </a:t>
            </a:r>
            <a:r>
              <a:rPr lang="ru-RU" sz="2400" b="1" dirty="0" err="1" smtClean="0">
                <a:solidFill>
                  <a:schemeClr val="bg1"/>
                </a:solidFill>
              </a:rPr>
              <a:t>вебинаров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2292" name="Рисунок 4" descr="ШК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76225"/>
            <a:ext cx="12144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6929486" cy="55155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Структура курса и модуля</a:t>
            </a:r>
            <a:endParaRPr lang="ru-RU" sz="2400" b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2227" name="Рисунок 4" descr="ШК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76225"/>
            <a:ext cx="12144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700809"/>
            <a:ext cx="8352928" cy="475252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Структура курса</a:t>
            </a:r>
          </a:p>
          <a:p>
            <a:r>
              <a:rPr lang="ru-RU" sz="2000" dirty="0" smtClean="0"/>
              <a:t>5 модулей </a:t>
            </a:r>
          </a:p>
          <a:p>
            <a:r>
              <a:rPr lang="ru-RU" sz="2000" dirty="0" smtClean="0"/>
              <a:t>Продолжительность </a:t>
            </a:r>
            <a:r>
              <a:rPr lang="ru-RU" sz="2000" dirty="0"/>
              <a:t>реализации модуля – 1 месяц </a:t>
            </a:r>
            <a:r>
              <a:rPr lang="ru-RU" sz="2000" dirty="0" smtClean="0"/>
              <a:t>(</a:t>
            </a:r>
            <a:r>
              <a:rPr lang="ru-RU" sz="2000" dirty="0"/>
              <a:t>31 академический час; продолжительность академического часа – 45 минут</a:t>
            </a:r>
            <a:r>
              <a:rPr lang="ru-RU" sz="2000" dirty="0" smtClean="0"/>
              <a:t>)</a:t>
            </a: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Структура модуля</a:t>
            </a:r>
            <a:endParaRPr lang="ru-RU" sz="2000" b="1" dirty="0"/>
          </a:p>
          <a:p>
            <a:pPr lvl="0"/>
            <a:r>
              <a:rPr lang="ru-RU" sz="2000" dirty="0"/>
              <a:t>вводный </a:t>
            </a:r>
            <a:r>
              <a:rPr lang="ru-RU" sz="2000" dirty="0" err="1"/>
              <a:t>вебинар</a:t>
            </a:r>
            <a:r>
              <a:rPr lang="ru-RU" sz="2000" dirty="0"/>
              <a:t> (1ч.);</a:t>
            </a:r>
          </a:p>
          <a:p>
            <a:pPr lvl="0"/>
            <a:r>
              <a:rPr lang="ru-RU" sz="2000" dirty="0"/>
              <a:t>учебные </a:t>
            </a:r>
            <a:r>
              <a:rPr lang="ru-RU" sz="2000" dirty="0" err="1"/>
              <a:t>вебинары</a:t>
            </a:r>
            <a:r>
              <a:rPr lang="ru-RU" sz="2000" dirty="0"/>
              <a:t> (10 ч.): лекции: теория, характеристика заданий;</a:t>
            </a:r>
          </a:p>
          <a:p>
            <a:pPr lvl="0"/>
            <a:r>
              <a:rPr lang="ru-RU" sz="2000" dirty="0"/>
              <a:t>семинарские занятия (9 ч.): рефлексия, обсуждение методов решения задач;</a:t>
            </a:r>
          </a:p>
          <a:p>
            <a:pPr lvl="0"/>
            <a:r>
              <a:rPr lang="ru-RU" sz="2000" dirty="0"/>
              <a:t>индивидуальные консультации (10 ч.);</a:t>
            </a:r>
          </a:p>
          <a:p>
            <a:pPr lvl="0"/>
            <a:r>
              <a:rPr lang="ru-RU" sz="2000" dirty="0"/>
              <a:t>заключительный </a:t>
            </a:r>
            <a:r>
              <a:rPr lang="ru-RU" sz="2000" dirty="0" err="1"/>
              <a:t>вебинар</a:t>
            </a:r>
            <a:r>
              <a:rPr lang="ru-RU" sz="2000" dirty="0"/>
              <a:t> (1 ч.): разбор задач, предоставление рейтинга.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498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564</Words>
  <Application>Microsoft Macintosh PowerPoint</Application>
  <PresentationFormat>Экран (4:3)</PresentationFormat>
  <Paragraphs>79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3_Тема Office</vt:lpstr>
      <vt:lpstr>4_Тема Office</vt:lpstr>
      <vt:lpstr>Тема Office</vt:lpstr>
      <vt:lpstr>5_Тема Office</vt:lpstr>
      <vt:lpstr>6_Тема Office</vt:lpstr>
      <vt:lpstr>7_Тема Office</vt:lpstr>
      <vt:lpstr>8_Тема Office</vt:lpstr>
      <vt:lpstr>Профиль</vt:lpstr>
      <vt:lpstr>Проект дистанционного сопровождения победителей и призеров регионального этапа Всероссийской олимпиады школьников  </vt:lpstr>
      <vt:lpstr>Актуальность</vt:lpstr>
      <vt:lpstr>Результаты заключительных этапов ВсОШ 2011-2012-2013-2014-2015 уч.гг.</vt:lpstr>
      <vt:lpstr>Дефициты</vt:lpstr>
      <vt:lpstr>Участники проекта</vt:lpstr>
      <vt:lpstr> Цель и задачи</vt:lpstr>
      <vt:lpstr>Формы проведения занятий</vt:lpstr>
      <vt:lpstr>Преимущества проведения занятий в форме вебинаров</vt:lpstr>
      <vt:lpstr> Структура курса и модуля</vt:lpstr>
      <vt:lpstr>Этапы реализации</vt:lpstr>
      <vt:lpstr>Спасибо за внимание</vt:lpstr>
      <vt:lpstr>Контакты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космонавтики</dc:title>
  <dc:creator>aad</dc:creator>
  <cp:lastModifiedBy>Вячеслав Шошин</cp:lastModifiedBy>
  <cp:revision>46</cp:revision>
  <dcterms:created xsi:type="dcterms:W3CDTF">2012-08-17T04:54:30Z</dcterms:created>
  <dcterms:modified xsi:type="dcterms:W3CDTF">2015-10-14T05:01:58Z</dcterms:modified>
</cp:coreProperties>
</file>